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91" r:id="rId3"/>
    <p:sldId id="363" r:id="rId4"/>
    <p:sldId id="1239" r:id="rId5"/>
    <p:sldId id="282" r:id="rId6"/>
    <p:sldId id="397" r:id="rId7"/>
    <p:sldId id="401" r:id="rId8"/>
    <p:sldId id="342" r:id="rId9"/>
    <p:sldId id="1226" r:id="rId10"/>
    <p:sldId id="396" r:id="rId11"/>
    <p:sldId id="1227" r:id="rId12"/>
    <p:sldId id="418" r:id="rId13"/>
    <p:sldId id="409" r:id="rId14"/>
    <p:sldId id="1233" r:id="rId15"/>
    <p:sldId id="1235" r:id="rId16"/>
    <p:sldId id="1234" r:id="rId17"/>
    <p:sldId id="1238" r:id="rId18"/>
    <p:sldId id="354" r:id="rId19"/>
    <p:sldId id="386" r:id="rId20"/>
    <p:sldId id="382" r:id="rId21"/>
    <p:sldId id="1232" r:id="rId22"/>
    <p:sldId id="1229" r:id="rId23"/>
    <p:sldId id="1231" r:id="rId24"/>
    <p:sldId id="1230" r:id="rId25"/>
    <p:sldId id="374" r:id="rId26"/>
    <p:sldId id="1241" r:id="rId27"/>
    <p:sldId id="1225" r:id="rId28"/>
    <p:sldId id="1240" r:id="rId29"/>
    <p:sldId id="330" r:id="rId30"/>
    <p:sldId id="357" r:id="rId31"/>
    <p:sldId id="400" r:id="rId32"/>
    <p:sldId id="1224" r:id="rId33"/>
    <p:sldId id="377" r:id="rId34"/>
    <p:sldId id="1236" r:id="rId35"/>
    <p:sldId id="1237" r:id="rId36"/>
    <p:sldId id="399" r:id="rId37"/>
    <p:sldId id="346" r:id="rId38"/>
    <p:sldId id="347" r:id="rId39"/>
    <p:sldId id="348" r:id="rId40"/>
    <p:sldId id="366" r:id="rId41"/>
    <p:sldId id="367" r:id="rId42"/>
    <p:sldId id="368" r:id="rId43"/>
    <p:sldId id="369" r:id="rId44"/>
    <p:sldId id="371" r:id="rId45"/>
    <p:sldId id="384" r:id="rId46"/>
    <p:sldId id="381" r:id="rId47"/>
    <p:sldId id="380" r:id="rId48"/>
    <p:sldId id="297" r:id="rId49"/>
    <p:sldId id="340" r:id="rId50"/>
    <p:sldId id="341" r:id="rId51"/>
    <p:sldId id="344" r:id="rId52"/>
    <p:sldId id="345" r:id="rId53"/>
    <p:sldId id="355" r:id="rId54"/>
    <p:sldId id="356" r:id="rId55"/>
    <p:sldId id="1228" r:id="rId56"/>
    <p:sldId id="359" r:id="rId57"/>
    <p:sldId id="358" r:id="rId58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78" autoAdjust="0"/>
    <p:restoredTop sz="96508"/>
  </p:normalViewPr>
  <p:slideViewPr>
    <p:cSldViewPr>
      <p:cViewPr varScale="1">
        <p:scale>
          <a:sx n="123" d="100"/>
          <a:sy n="123" d="100"/>
        </p:scale>
        <p:origin x="200" y="23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29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8/31/19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8/31/19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Deep Predictive Learning in the Neocortex and Pulvinar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strike="sngStrike" dirty="0"/>
              <a:t>University of Colorado Boulder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171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Desirable difficulty of predictive learning:</a:t>
            </a:r>
          </a:p>
          <a:p>
            <a:r>
              <a:rPr lang="en-US" sz="2800" b="1" dirty="0"/>
              <a:t>	</a:t>
            </a:r>
            <a:r>
              <a:rPr lang="en-US" sz="2800" dirty="0"/>
              <a:t>physics, optics, “core knowledge”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No need for hand labeled data (the future is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6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under revision)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313449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736600"/>
          </a:xfrm>
        </p:spPr>
        <p:txBody>
          <a:bodyPr/>
          <a:lstStyle/>
          <a:p>
            <a:r>
              <a:rPr lang="en-US" dirty="0"/>
              <a:t>IT Learns Invariant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630" y="1732368"/>
            <a:ext cx="2996768" cy="288268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73997" y="1691874"/>
            <a:ext cx="2981584" cy="296367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3285077" y="118780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6562725" y="1187803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EE855D-5FED-4D46-BA03-A36010641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1611" y="1688197"/>
            <a:ext cx="3033863" cy="29710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89E2E-E5B6-F243-9445-F1B093AC1C64}"/>
              </a:ext>
            </a:extLst>
          </p:cNvPr>
          <p:cNvSpPr txBox="1"/>
          <p:nvPr/>
        </p:nvSpPr>
        <p:spPr>
          <a:xfrm>
            <a:off x="242750" y="121118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0A1CD-7255-E34D-B7BC-67519AB2C1BB}"/>
              </a:ext>
            </a:extLst>
          </p:cNvPr>
          <p:cNvSpPr txBox="1"/>
          <p:nvPr/>
        </p:nvSpPr>
        <p:spPr>
          <a:xfrm>
            <a:off x="195506" y="5000625"/>
            <a:ext cx="950129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enrichment of categorical similarity up the “What” hierarchy: TE is much more “binary” and strongly groups items together.</a:t>
            </a:r>
          </a:p>
          <a:p>
            <a:endParaRPr lang="en-US" dirty="0"/>
          </a:p>
          <a:p>
            <a:r>
              <a:rPr lang="en-US" dirty="0"/>
              <a:t>Completely unsupervised: all prior results depend on extensive training with hand-labeled categorized data.  Our model is discovering its categories on its own.</a:t>
            </a:r>
          </a:p>
          <a:p>
            <a:endParaRPr lang="en-US" dirty="0"/>
          </a:p>
          <a:p>
            <a:r>
              <a:rPr lang="en-US" dirty="0"/>
              <a:t>Real brains have much higher dimensional, multi-modal inputs to shape categories..</a:t>
            </a:r>
          </a:p>
        </p:txBody>
      </p:sp>
    </p:spTree>
    <p:extLst>
      <p:ext uri="{BB962C8B-B14F-4D97-AF65-F5344CB8AC3E}">
        <p14:creationId xmlns:p14="http://schemas.microsoft.com/office/powerpoint/2010/main" val="141010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Compares Qualitatively with 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2330" y="1550533"/>
            <a:ext cx="2960685" cy="284797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85091" y="1510527"/>
            <a:ext cx="2945683" cy="292799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77" y="4695825"/>
            <a:ext cx="6029325" cy="26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980A-F09B-5B4A-8F26-6A11461A7D8D}"/>
              </a:ext>
            </a:extLst>
          </p:cNvPr>
          <p:cNvSpPr txBox="1"/>
          <p:nvPr/>
        </p:nvSpPr>
        <p:spPr>
          <a:xfrm>
            <a:off x="7096125" y="4695825"/>
            <a:ext cx="25908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Cadieu</a:t>
            </a:r>
            <a:r>
              <a:rPr lang="en-US" dirty="0"/>
              <a:t> et al, 2014</a:t>
            </a:r>
            <a:r>
              <a:rPr lang="en-US" dirty="0">
                <a:sym typeface="Wingdings" pitchFamily="2" charset="2"/>
              </a:rPr>
              <a:t> (DiCarlo lab)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Data from macaque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ED6E-A303-614C-BE35-5CBE4327AEAB}"/>
              </a:ext>
            </a:extLst>
          </p:cNvPr>
          <p:cNvSpPr txBox="1"/>
          <p:nvPr/>
        </p:nvSpPr>
        <p:spPr>
          <a:xfrm>
            <a:off x="7334596" y="1458990"/>
            <a:ext cx="19050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results:</a:t>
            </a:r>
          </a:p>
          <a:p>
            <a:r>
              <a:rPr lang="en-US" dirty="0"/>
              <a:t>IT forms more consistent, invariant categorical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9096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IT != V1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458990"/>
            <a:ext cx="5065635" cy="5065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1C89F68-50C6-674B-A8F1-47CD5CC2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76325" y="2176284"/>
            <a:ext cx="1532094" cy="1500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41996" y="1523087"/>
            <a:ext cx="1458916" cy="140337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F5B18-6800-FC40-A108-2E9A80A0B20F}"/>
              </a:ext>
            </a:extLst>
          </p:cNvPr>
          <p:cNvSpPr txBox="1"/>
          <p:nvPr/>
        </p:nvSpPr>
        <p:spPr>
          <a:xfrm>
            <a:off x="5614529" y="3095625"/>
            <a:ext cx="4148596" cy="330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of item-wise </a:t>
            </a:r>
            <a:r>
              <a:rPr lang="en-US" dirty="0" err="1"/>
              <a:t>dist</a:t>
            </a:r>
            <a:r>
              <a:rPr lang="en-US" dirty="0"/>
              <a:t> </a:t>
            </a:r>
            <a:r>
              <a:rPr lang="en-US" dirty="0" err="1"/>
              <a:t>matricies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* V1 vs. all other layers (guaranteed to be 1 for V1s)</a:t>
            </a:r>
          </a:p>
          <a:p>
            <a:endParaRPr lang="en-US" dirty="0"/>
          </a:p>
          <a:p>
            <a:r>
              <a:rPr lang="en-US" dirty="0"/>
              <a:t>* TE vs all other layers (1 for TEs)</a:t>
            </a:r>
          </a:p>
          <a:p>
            <a:endParaRPr lang="en-US" dirty="0"/>
          </a:p>
          <a:p>
            <a:r>
              <a:rPr lang="en-US" sz="2400" i="1" dirty="0"/>
              <a:t>Predictive learning learns whatever it wants, not just what we force it to (with massive labeled datasets…)</a:t>
            </a:r>
          </a:p>
        </p:txBody>
      </p:sp>
    </p:spTree>
    <p:extLst>
      <p:ext uri="{BB962C8B-B14F-4D97-AF65-F5344CB8AC3E}">
        <p14:creationId xmlns:p14="http://schemas.microsoft.com/office/powerpoint/2010/main" val="2106589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1569134"/>
          </a:xfrm>
        </p:spPr>
        <p:txBody>
          <a:bodyPr/>
          <a:lstStyle/>
          <a:p>
            <a:r>
              <a:rPr lang="en-US" dirty="0"/>
              <a:t>Which pair is more Similar?</a:t>
            </a:r>
            <a:br>
              <a:rPr lang="en-US" dirty="0"/>
            </a:br>
            <a:r>
              <a:rPr lang="en-US" dirty="0"/>
              <a:t>(human data coming soon..)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47" y="2114048"/>
            <a:ext cx="6705600" cy="1569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7FBFE-14BA-8C47-9166-57A46EB9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84" y="3804987"/>
            <a:ext cx="6705600" cy="15691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13C660-943F-9347-ADAE-7396E8A5F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659" y="5495925"/>
            <a:ext cx="6705600" cy="15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4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“Bio” vs. Backprop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6325" y="1419225"/>
            <a:ext cx="4594504" cy="4419600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7F85740-9B54-BD47-8C6D-69894BBB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4668" y="1419225"/>
            <a:ext cx="4489017" cy="4419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499C5-E873-C24B-B745-7D2CA0CBB862}"/>
              </a:ext>
            </a:extLst>
          </p:cNvPr>
          <p:cNvSpPr txBox="1"/>
          <p:nvPr/>
        </p:nvSpPr>
        <p:spPr>
          <a:xfrm>
            <a:off x="238125" y="6067425"/>
            <a:ext cx="9242704" cy="13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Backprop version of same architecture creates much broader, essentially binary classification at IT level – doesn’t go much beyond V1 structure</a:t>
            </a:r>
          </a:p>
        </p:txBody>
      </p:sp>
    </p:spTree>
    <p:extLst>
      <p:ext uri="{BB962C8B-B14F-4D97-AF65-F5344CB8AC3E}">
        <p14:creationId xmlns:p14="http://schemas.microsoft.com/office/powerpoint/2010/main" val="168950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F994-CA9B-DB4B-8229-7CEEE559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Lesioning Dorsal “Where” Pathway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4656F-7305-6A4F-8818-75B11AF50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24" y="1250283"/>
            <a:ext cx="4190999" cy="414162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FACA001-8779-CB4F-AE2A-48B4E143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34130" y="1266825"/>
            <a:ext cx="4114728" cy="41416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831B4-7F90-9445-B59E-4764ACFBFE73}"/>
              </a:ext>
            </a:extLst>
          </p:cNvPr>
          <p:cNvSpPr txBox="1"/>
          <p:nvPr/>
        </p:nvSpPr>
        <p:spPr>
          <a:xfrm>
            <a:off x="474164" y="5560846"/>
            <a:ext cx="8714918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 becomes much more like V1 in overall structure</a:t>
            </a:r>
          </a:p>
          <a:p>
            <a:endParaRPr lang="en-US" sz="1400" dirty="0"/>
          </a:p>
          <a:p>
            <a:r>
              <a:rPr lang="en-US" sz="2800" i="1" dirty="0"/>
              <a:t>Dorsal factors out “where” predictions and concentrates residual on “what” for IT pathway</a:t>
            </a:r>
          </a:p>
        </p:txBody>
      </p:sp>
    </p:spTree>
    <p:extLst>
      <p:ext uri="{BB962C8B-B14F-4D97-AF65-F5344CB8AC3E}">
        <p14:creationId xmlns:p14="http://schemas.microsoft.com/office/powerpoint/2010/main" val="3197328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95934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8E869-9A0E-9644-8C3A-6247F90349BA}"/>
              </a:ext>
            </a:extLst>
          </p:cNvPr>
          <p:cNvGrpSpPr/>
          <p:nvPr/>
        </p:nvGrpSpPr>
        <p:grpSpPr>
          <a:xfrm>
            <a:off x="161957" y="1076601"/>
            <a:ext cx="6725836" cy="2574499"/>
            <a:chOff x="872800" y="4020276"/>
            <a:chExt cx="10481000" cy="3244985"/>
          </a:xfrm>
        </p:grpSpPr>
        <p:pic>
          <p:nvPicPr>
            <p:cNvPr id="35" name="Content Placeholder 5">
              <a:extLst>
                <a:ext uri="{FF2B5EF4-FFF2-40B4-BE49-F238E27FC236}">
                  <a16:creationId xmlns:a16="http://schemas.microsoft.com/office/drawing/2014/main" id="{B441FE6C-CF76-1446-AED9-2658B7B4D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02"/>
            <a:stretch/>
          </p:blipFill>
          <p:spPr>
            <a:xfrm>
              <a:off x="872800" y="4020276"/>
              <a:ext cx="10481000" cy="3244985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6" name="Content Placeholder 7">
              <a:extLst>
                <a:ext uri="{FF2B5EF4-FFF2-40B4-BE49-F238E27FC236}">
                  <a16:creationId xmlns:a16="http://schemas.microsoft.com/office/drawing/2014/main" id="{9652D5BF-3E98-BD4B-8E43-3C3F07B9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16" y="4170896"/>
              <a:ext cx="5817705" cy="29795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  <p:pic>
        <p:nvPicPr>
          <p:cNvPr id="31" name="Content Placeholder 5">
            <a:extLst>
              <a:ext uri="{FF2B5EF4-FFF2-40B4-BE49-F238E27FC236}">
                <a16:creationId xmlns:a16="http://schemas.microsoft.com/office/drawing/2014/main" id="{EE6D1564-4A41-9648-9B49-08B33C740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5" y="4026913"/>
            <a:ext cx="4850423" cy="3224468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CAA20C6-44F8-9441-AB78-16AFAE2451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" t="4502" r="47331" b="50000"/>
          <a:stretch/>
        </p:blipFill>
        <p:spPr>
          <a:xfrm>
            <a:off x="285504" y="4045705"/>
            <a:ext cx="4438320" cy="3317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83711-34E6-0F4D-BAAA-EDE834EA827F}"/>
              </a:ext>
            </a:extLst>
          </p:cNvPr>
          <p:cNvSpPr txBox="1"/>
          <p:nvPr/>
        </p:nvSpPr>
        <p:spPr>
          <a:xfrm>
            <a:off x="7085834" y="2915683"/>
            <a:ext cx="1923778" cy="613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Seq 1: 42132431</a:t>
            </a:r>
          </a:p>
          <a:p>
            <a:r>
              <a:rPr lang="en-US" dirty="0"/>
              <a:t>Seq 2: 13423124</a:t>
            </a:r>
          </a:p>
        </p:txBody>
      </p:sp>
    </p:spTree>
    <p:extLst>
      <p:ext uri="{BB962C8B-B14F-4D97-AF65-F5344CB8AC3E}">
        <p14:creationId xmlns:p14="http://schemas.microsoft.com/office/powerpoint/2010/main" val="1324756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19675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092" y="1456091"/>
            <a:ext cx="5709056" cy="480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01" y="451260"/>
            <a:ext cx="8061960" cy="722568"/>
          </a:xfrm>
        </p:spPr>
        <p:txBody>
          <a:bodyPr/>
          <a:lstStyle/>
          <a:p>
            <a:r>
              <a:rPr lang="en-US" dirty="0"/>
              <a:t>After Visual Learning..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6" y="1770066"/>
            <a:ext cx="9256716" cy="498951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sz="4408" dirty="0"/>
              <a:t>Tantrums!!!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256" y="6383015"/>
            <a:ext cx="3356625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(Monster’s Inc. Scream Power)</a:t>
            </a:r>
          </a:p>
        </p:txBody>
      </p:sp>
    </p:spTree>
    <p:extLst>
      <p:ext uri="{BB962C8B-B14F-4D97-AF65-F5344CB8AC3E}">
        <p14:creationId xmlns:p14="http://schemas.microsoft.com/office/powerpoint/2010/main" val="283929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288431"/>
            <a:ext cx="5257800" cy="4774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75D8-B43A-004E-8893-C48D85557246}"/>
              </a:ext>
            </a:extLst>
          </p:cNvPr>
          <p:cNvSpPr txBox="1"/>
          <p:nvPr/>
        </p:nvSpPr>
        <p:spPr>
          <a:xfrm>
            <a:off x="923925" y="6143625"/>
            <a:ext cx="8305800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predictive learning mechanisms applied to forward and inverse sensory-motor learning.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BF72-BFDE-9D40-841E-2774292B2F23}"/>
              </a:ext>
            </a:extLst>
          </p:cNvPr>
          <p:cNvSpPr txBox="1"/>
          <p:nvPr/>
        </p:nvSpPr>
        <p:spPr>
          <a:xfrm>
            <a:off x="6334125" y="1419225"/>
            <a:ext cx="3048000" cy="4547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turn</a:t>
            </a:r>
          </a:p>
          <a:p>
            <a:r>
              <a:rPr lang="en-US" sz="2800" dirty="0"/>
              <a:t>action -&gt; outcome</a:t>
            </a:r>
          </a:p>
          <a:p>
            <a:r>
              <a:rPr lang="en-US" sz="2800" dirty="0"/>
              <a:t> into</a:t>
            </a:r>
          </a:p>
          <a:p>
            <a:r>
              <a:rPr lang="en-US" sz="2800" i="1" dirty="0"/>
              <a:t>desired</a:t>
            </a:r>
            <a:r>
              <a:rPr lang="en-US" sz="2800" dirty="0"/>
              <a:t> outcome</a:t>
            </a:r>
          </a:p>
          <a:p>
            <a:r>
              <a:rPr lang="en-US" sz="2800" dirty="0"/>
              <a:t> -&gt; action?</a:t>
            </a:r>
          </a:p>
          <a:p>
            <a:endParaRPr lang="en-US" sz="2800" dirty="0"/>
          </a:p>
          <a:p>
            <a:r>
              <a:rPr lang="en-US" sz="2800" dirty="0"/>
              <a:t>Not as easy as it might sound..</a:t>
            </a:r>
          </a:p>
          <a:p>
            <a:endParaRPr lang="en-US" sz="2800" dirty="0"/>
          </a:p>
          <a:p>
            <a:r>
              <a:rPr lang="en-US" sz="2800" dirty="0"/>
              <a:t>Key Idea: get action as “target”</a:t>
            </a:r>
          </a:p>
        </p:txBody>
      </p:sp>
    </p:spTree>
    <p:extLst>
      <p:ext uri="{BB962C8B-B14F-4D97-AF65-F5344CB8AC3E}">
        <p14:creationId xmlns:p14="http://schemas.microsoft.com/office/powerpoint/2010/main" val="3173527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354-E50A-6E43-9EEF-6EB4298E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422399"/>
          </a:xfrm>
        </p:spPr>
        <p:txBody>
          <a:bodyPr/>
          <a:lstStyle/>
          <a:p>
            <a:r>
              <a:rPr lang="en-US" dirty="0"/>
              <a:t>Efferent Copy / Corollary Discharge</a:t>
            </a:r>
            <a:br>
              <a:rPr lang="en-US" dirty="0"/>
            </a:br>
            <a:r>
              <a:rPr lang="en-US" sz="2400" dirty="0"/>
              <a:t>(Sommer &amp; </a:t>
            </a:r>
            <a:r>
              <a:rPr lang="en-US" sz="2400" dirty="0" err="1"/>
              <a:t>Wurtz</a:t>
            </a:r>
            <a:r>
              <a:rPr lang="en-US" sz="2400" dirty="0"/>
              <a:t>, 2008; </a:t>
            </a:r>
            <a:r>
              <a:rPr lang="en-US" sz="2400" dirty="0" err="1"/>
              <a:t>Pivetta</a:t>
            </a:r>
            <a:r>
              <a:rPr lang="en-US" sz="2400" dirty="0"/>
              <a:t> et al, 2014; Azim et al, 2014)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2EAE0-7EEB-AA4D-994A-E803CEB06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933" y="1779732"/>
            <a:ext cx="3659192" cy="56275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CA705-8D09-E243-9E7D-B6D80534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2" y="1779731"/>
            <a:ext cx="3738773" cy="56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39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BFAF4-5B08-D643-8ED8-337E80F7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 err="1"/>
              <a:t>Friston</a:t>
            </a:r>
            <a:r>
              <a:rPr lang="en-US" dirty="0"/>
              <a:t> et al: errors go up, predictions come down</a:t>
            </a:r>
          </a:p>
          <a:p>
            <a:pPr marL="107916" indent="0">
              <a:buNone/>
            </a:pPr>
            <a:r>
              <a:rPr lang="en-US" dirty="0"/>
              <a:t>Us: full activation goes up &amp; down, predictions go to pulvinar via deep cortical layers, errors are *temporal differences*</a:t>
            </a:r>
          </a:p>
          <a:p>
            <a:pPr marL="107916" indent="0">
              <a:buNone/>
            </a:pPr>
            <a:r>
              <a:rPr lang="en-US" dirty="0"/>
              <a:t>* Major separation between superficial vs. deep</a:t>
            </a:r>
          </a:p>
          <a:p>
            <a:pPr marL="107916" indent="0">
              <a:buNone/>
            </a:pPr>
            <a:r>
              <a:rPr lang="en-US" dirty="0"/>
              <a:t>* Note: no evidence for error coding neurons in brain – yes errors cause more activity compared to expected, but that happens in my model too..</a:t>
            </a:r>
          </a:p>
          <a:p>
            <a:pPr marL="107916" indent="0">
              <a:buNone/>
            </a:pPr>
            <a:r>
              <a:rPr lang="en-US" dirty="0"/>
              <a:t>* </a:t>
            </a:r>
            <a:r>
              <a:rPr lang="en-US" dirty="0" err="1"/>
              <a:t>Emberson</a:t>
            </a:r>
            <a:r>
              <a:rPr lang="en-US" dirty="0"/>
              <a:t> et al: A+ = A- -- </a:t>
            </a:r>
            <a:r>
              <a:rPr lang="en-US" dirty="0" err="1"/>
              <a:t>Friston</a:t>
            </a:r>
            <a:r>
              <a:rPr lang="en-US" dirty="0"/>
              <a:t> says A+ ~ 0!</a:t>
            </a:r>
          </a:p>
        </p:txBody>
      </p:sp>
    </p:spTree>
    <p:extLst>
      <p:ext uri="{BB962C8B-B14F-4D97-AF65-F5344CB8AC3E}">
        <p14:creationId xmlns:p14="http://schemas.microsoft.com/office/powerpoint/2010/main" val="2725798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thalamus, and interesting developmental wiring changes,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and others).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r>
              <a:rPr lang="en-US" sz="2400" dirty="0"/>
              <a:t>EEG test of model shows predictive learning signals in theta and alpha bands over visual areas.</a:t>
            </a:r>
          </a:p>
          <a:p>
            <a:pPr lvl="1"/>
            <a:r>
              <a:rPr lang="en-US" sz="2000" dirty="0"/>
              <a:t>Implicit sequence learning / statistical learning =&gt; predictive learning!</a:t>
            </a:r>
          </a:p>
          <a:p>
            <a:r>
              <a:rPr lang="en-US" sz="2400" dirty="0"/>
              <a:t>The future: predictive learning of goals!</a:t>
            </a:r>
          </a:p>
        </p:txBody>
      </p:sp>
    </p:spTree>
    <p:extLst>
      <p:ext uri="{BB962C8B-B14F-4D97-AF65-F5344CB8AC3E}">
        <p14:creationId xmlns:p14="http://schemas.microsoft.com/office/powerpoint/2010/main" val="1114971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David Sheinberg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748119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“Bio” vs. Backprop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3" y="1458990"/>
            <a:ext cx="5006238" cy="50656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F5B18-6800-FC40-A108-2E9A80A0B20F}"/>
              </a:ext>
            </a:extLst>
          </p:cNvPr>
          <p:cNvSpPr txBox="1"/>
          <p:nvPr/>
        </p:nvSpPr>
        <p:spPr>
          <a:xfrm>
            <a:off x="5509754" y="2333625"/>
            <a:ext cx="4148596" cy="391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of item-wise </a:t>
            </a:r>
            <a:r>
              <a:rPr lang="en-US" dirty="0" err="1"/>
              <a:t>dist</a:t>
            </a:r>
            <a:r>
              <a:rPr lang="en-US" dirty="0"/>
              <a:t> </a:t>
            </a:r>
            <a:r>
              <a:rPr lang="en-US" dirty="0" err="1"/>
              <a:t>matricies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* V1 vs. all other layers</a:t>
            </a:r>
          </a:p>
          <a:p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Bp</a:t>
            </a:r>
            <a:r>
              <a:rPr lang="en-US" dirty="0"/>
              <a:t> doesn’t go beyond V1 (except in V3 which is key where / dorsal pathway)</a:t>
            </a:r>
          </a:p>
          <a:p>
            <a:endParaRPr lang="en-US" dirty="0"/>
          </a:p>
          <a:p>
            <a:r>
              <a:rPr lang="en-US" sz="2400" i="1" dirty="0"/>
              <a:t>Bio model has full bidirectional attractors, inhibitory competition, Hebbian learning – all hard to add to Bp..</a:t>
            </a:r>
          </a:p>
        </p:txBody>
      </p:sp>
    </p:spTree>
    <p:extLst>
      <p:ext uri="{BB962C8B-B14F-4D97-AF65-F5344CB8AC3E}">
        <p14:creationId xmlns:p14="http://schemas.microsoft.com/office/powerpoint/2010/main" val="3684319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F994-CA9B-DB4B-8229-7CEEE559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Hebbian and Prediction Effects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4656F-7305-6A4F-8818-75B11AF50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367" y="1250283"/>
            <a:ext cx="4015513" cy="414162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FACA001-8779-CB4F-AE2A-48B4E143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63964" y="1266825"/>
            <a:ext cx="4055060" cy="41416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831B4-7F90-9445-B59E-4764ACFBFE73}"/>
              </a:ext>
            </a:extLst>
          </p:cNvPr>
          <p:cNvSpPr txBox="1"/>
          <p:nvPr/>
        </p:nvSpPr>
        <p:spPr>
          <a:xfrm>
            <a:off x="474164" y="5560846"/>
            <a:ext cx="8714918" cy="130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Hebbian (+ error driven) is key</a:t>
            </a:r>
          </a:p>
          <a:p>
            <a:r>
              <a:rPr lang="en-US" sz="2800" dirty="0"/>
              <a:t>Prediction is desirable difficulty in shaping learning – auto-encoder is degenerate (too easy to cheat!)</a:t>
            </a:r>
          </a:p>
        </p:txBody>
      </p:sp>
    </p:spTree>
    <p:extLst>
      <p:ext uri="{BB962C8B-B14F-4D97-AF65-F5344CB8AC3E}">
        <p14:creationId xmlns:p14="http://schemas.microsoft.com/office/powerpoint/2010/main" val="2545892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3431547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389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0188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9620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thalamus, and interesting developmental wiring changes,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and others).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r>
              <a:rPr lang="en-US" sz="2400" dirty="0"/>
              <a:t>EEG test of model shows predictive learning signals in theta and alpha bands over visual areas.</a:t>
            </a:r>
          </a:p>
          <a:p>
            <a:pPr lvl="1"/>
            <a:r>
              <a:rPr lang="en-US" sz="2000" dirty="0"/>
              <a:t>Implicit sequence learning / statistical learning =&gt; predictive learning!</a:t>
            </a:r>
          </a:p>
          <a:p>
            <a:r>
              <a:rPr lang="en-US" sz="2400" dirty="0"/>
              <a:t>The future: predictive learning of goals!</a:t>
            </a:r>
          </a:p>
        </p:txBody>
      </p:sp>
    </p:spTree>
    <p:extLst>
      <p:ext uri="{BB962C8B-B14F-4D97-AF65-F5344CB8AC3E}">
        <p14:creationId xmlns:p14="http://schemas.microsoft.com/office/powerpoint/2010/main" val="302492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165286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4084562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4105608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72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515591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321557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58591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825307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463358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630555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</a:t>
            </a:r>
            <a:r>
              <a:rPr lang="en-US" b="1" dirty="0"/>
              <a:t>over time </a:t>
            </a:r>
            <a:r>
              <a:rPr lang="en-US" dirty="0"/>
              <a:t>from diff between prediction and what happens next</a:t>
            </a:r>
          </a:p>
          <a:p>
            <a:pPr lvl="1"/>
            <a:r>
              <a:rPr lang="en-US" dirty="0"/>
              <a:t>Prediction – outcome cycle = 100ms = 10hz = </a:t>
            </a:r>
            <a:r>
              <a:rPr lang="en-US" i="1" dirty="0"/>
              <a:t>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515240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28429</TotalTime>
  <Words>2324</Words>
  <Application>Microsoft Macintosh PowerPoint</Application>
  <PresentationFormat>Custom</PresentationFormat>
  <Paragraphs>343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Symbol</vt:lpstr>
      <vt:lpstr>Times New Roman</vt:lpstr>
      <vt:lpstr>Wingdings</vt:lpstr>
      <vt:lpstr>ror_std_emerbrain</vt:lpstr>
      <vt:lpstr>Deep Predictive Learning in the Neocortex and Pulvinar</vt:lpstr>
      <vt:lpstr>The Mystery of (Knowledge) Development</vt:lpstr>
      <vt:lpstr>The Predictive Bootstrap (Elman 1990; Elman, Bates, et al. 1996)</vt:lpstr>
      <vt:lpstr>Conclusions</vt:lpstr>
      <vt:lpstr>Thalamocortical Loop Biology (Sherman &amp; Guillery, 2006)</vt:lpstr>
      <vt:lpstr>The Pulvinar = Projection Screen (c.f. Mumford, 1991 “blackboard”)</vt:lpstr>
      <vt:lpstr>Central Hypotheses</vt:lpstr>
      <vt:lpstr>DeepLeabra Predictive Learning</vt:lpstr>
      <vt:lpstr>DeepLeabra Problems and Solns</vt:lpstr>
      <vt:lpstr>Predictive Vision</vt:lpstr>
      <vt:lpstr>What-Where-Integration Model (O’Reilly, Wyatte &amp; Rohrlich, under revision)</vt:lpstr>
      <vt:lpstr>IT Learns Invariant Categories</vt:lpstr>
      <vt:lpstr>Compares Qualitatively with IT Data</vt:lpstr>
      <vt:lpstr>IT != V1</vt:lpstr>
      <vt:lpstr>Which pair is more Similar? (human data coming soon..)</vt:lpstr>
      <vt:lpstr>“Bio” vs. Backprop</vt:lpstr>
      <vt:lpstr>Lesioning Dorsal “Where” Pathway</vt:lpstr>
      <vt:lpstr>PowerPoint Presentation</vt:lpstr>
      <vt:lpstr>Predictive Remapping</vt:lpstr>
      <vt:lpstr>Key Biological Data</vt:lpstr>
      <vt:lpstr>Experimental Test</vt:lpstr>
      <vt:lpstr>Central Hypotheses</vt:lpstr>
      <vt:lpstr>After Visual Learning..</vt:lpstr>
      <vt:lpstr>Goals, Motor Modeling</vt:lpstr>
      <vt:lpstr>Efferent Copy / Corollary Discharge (Sommer &amp; Wurtz, 2008; Pivetta et al, 2014; Azim et al, 2014)</vt:lpstr>
      <vt:lpstr>Key Diffs From Friston / Bayes</vt:lpstr>
      <vt:lpstr>PowerPoint Presentation</vt:lpstr>
      <vt:lpstr>Conclusions</vt:lpstr>
      <vt:lpstr>Thanks To</vt:lpstr>
      <vt:lpstr>Extras</vt:lpstr>
      <vt:lpstr>Invariant Object Recognition is Hard</vt:lpstr>
      <vt:lpstr>Deep Convolutional Neural Nets</vt:lpstr>
      <vt:lpstr>Combinatorial Representations</vt:lpstr>
      <vt:lpstr>“Bio” vs. Backprop</vt:lpstr>
      <vt:lpstr>Hebbian and Prediction Effects</vt:lpstr>
      <vt:lpstr>Predictive Remapping Duhamel, Colby &amp; Goldberg (1992)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PowerPoint Presentation</vt:lpstr>
      <vt:lpstr>PowerPoint Presentation</vt:lpstr>
      <vt:lpstr>Bottom-up Development</vt:lpstr>
      <vt:lpstr>Bottom-up Development</vt:lpstr>
      <vt:lpstr>To Make IT Work:</vt:lpstr>
      <vt:lpstr>Key Connectivity Constraints</vt:lpstr>
      <vt:lpstr>Pathway Interconnectivity</vt:lpstr>
      <vt:lpstr>Progressive Bottom-up Not Good</vt:lpstr>
      <vt:lpstr>Deep Attentional Dynamics (Reynolds &amp; Heeger, 2009; Grossberg, 1999)</vt:lpstr>
      <vt:lpstr>DeepLeabra Attentional Dynamics</vt:lpstr>
      <vt:lpstr>Attentional Dynamics Results</vt:lpstr>
      <vt:lpstr>Bidirectional Connections Carry Error Gradients (GeneRec; O’Reilly, 1996)</vt:lpstr>
      <vt:lpstr>Activation Diffs Implicitly Compute Derivatives (GeneRec; O’Reilly, 1996)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214</cp:revision>
  <dcterms:created xsi:type="dcterms:W3CDTF">2009-03-18T06:10:11Z</dcterms:created>
  <dcterms:modified xsi:type="dcterms:W3CDTF">2019-09-01T18:57:21Z</dcterms:modified>
</cp:coreProperties>
</file>